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57" r:id="rId8"/>
    <p:sldId id="258" r:id="rId9"/>
    <p:sldId id="261" r:id="rId10"/>
    <p:sldId id="260" r:id="rId11"/>
    <p:sldId id="259" r:id="rId12"/>
    <p:sldId id="262" r:id="rId13"/>
    <p:sldId id="263" r:id="rId14"/>
    <p:sldId id="272" r:id="rId15"/>
    <p:sldId id="273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F5D3A-0634-44C0-B0F6-C7C3560DF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D2119-11CE-4C1D-B4F3-F62C2A17F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6C1C3-45B3-46C0-8B9C-CD875123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468AB-EC37-4270-86CA-6809ECA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F815F-48E4-43E4-939C-F6A557D4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8B76-F1C2-46D1-86A4-DC98FBCF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08BC2-B7CC-41DE-8700-562160363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42403-C6AC-4805-AE6E-9F463EA6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A4020-7896-4F97-A6B7-D6B8E402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C5FDB-9C4D-48EF-AFD2-77CDFBD5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1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07162C-BCED-459F-B3D3-9B016DA98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A7056-C455-48C0-90B5-B46025117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7CF00-A702-4A4C-BFA5-7F342D20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D111E-EB98-42AA-BB5E-E4A1BF57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BB383-552F-4EA4-A364-87AF48A7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0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166F3-8A12-4C5A-92C0-CA9F1E3F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98603-4EEC-4C12-8B1C-51D24357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DC3AB-69CF-4CFB-97F2-6E7594385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090DBF-600C-418C-9116-1D06FA5F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02C0E-9ED2-4439-946C-BD62C2C6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1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056EA-70D6-42F8-97A3-C0FD027E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0CB9A-6DC4-45C6-B194-54224EE0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295BB-517C-45A3-A5F4-2597571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D63D4-6771-421E-92E1-8C224D2A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670B1-A746-458A-AC93-3A78B7CA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07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1C53C-1859-467E-B903-165DA452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21D2E-89AA-436F-8AE1-F1E9D21FF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960C1-727D-424E-BB25-34C78EB6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36658E-405A-4818-A3C4-5A4695AB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91207-FADD-4556-B274-2BD4E6C6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27A01-BADF-4F18-87B1-77941CFE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9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C495A-56F5-4035-9E58-3C84644E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04FDC-D888-4AFC-8E11-64598F85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02060-B94C-4C21-A4D6-702D3D0BE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6332B5-8028-4602-9912-6B1CEC774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C1EDA1-C4B9-4863-8E55-CDE66B11C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833154-57EE-4F30-91C8-9B3E1C1E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BD43B-3FDB-4231-A61B-973D8B41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6E8572-7755-43C0-94E0-0057FD7C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9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882DE-DBE7-417A-A091-EF668E5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D35FF5-1C62-43BD-94F7-128114C6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93A4AD-A20D-4108-A065-FF4AAE8F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B1064-A38E-44E0-9303-690735A8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0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5E156F-E159-4D5B-9818-AFF0DFEF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8F5CA-879B-427C-AEB4-549ADD6B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CACAD-B7E0-46C4-B538-C26CC630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90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A1866-007A-42EF-97F3-002268B4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57A808-862D-41E0-9787-9AE0BD7B8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EBB3F-194A-4A5B-836A-77D6A3505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C0678-2BEF-4C42-A685-8E6C995E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CDEE25-5EB5-48BF-A001-4309730B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C1F7D-1082-412F-A2DF-54B2F2BA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E0EAE-0EC8-4601-A164-71A1CA58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C01E99-002E-4071-8576-D32465A4B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1F9853-5536-4DFD-8398-388E418F2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07408-4C5D-45C3-A851-26166EF3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B284E9-6EC1-4024-AF29-7DB779A3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2E9E7-AA52-41F9-9ACF-BDB28616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5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7DE6E2-E5B3-4DA1-89AC-697FA85E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898E4C-341D-4D1B-8469-5EDE5CBF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5430D2-2B2B-4AE4-BCF3-27FE0B7D7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04F00-A273-4791-9FF5-66E2CC8D0E9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D4FA6-0B03-4956-BE31-0B4067193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52CCA-19EE-4547-BD7C-204235B40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CDD3-47FF-4933-AA2C-12A4A7A53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1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E383729-36D6-4B26-AC8C-757AFFF4AC62}"/>
              </a:ext>
            </a:extLst>
          </p:cNvPr>
          <p:cNvGrpSpPr/>
          <p:nvPr/>
        </p:nvGrpSpPr>
        <p:grpSpPr>
          <a:xfrm>
            <a:off x="568138" y="1676400"/>
            <a:ext cx="11055724" cy="3505200"/>
            <a:chOff x="152400" y="1524000"/>
            <a:chExt cx="11055724" cy="3505200"/>
          </a:xfrm>
        </p:grpSpPr>
        <p:pic>
          <p:nvPicPr>
            <p:cNvPr id="5" name="그림 4" descr="실외, 도로, 건물, 텍스트이(가) 표시된 사진&#10;&#10;자동 생성된 설명">
              <a:extLst>
                <a:ext uri="{FF2B5EF4-FFF2-40B4-BE49-F238E27FC236}">
                  <a16:creationId xmlns:a16="http://schemas.microsoft.com/office/drawing/2014/main" id="{6DCCBC8D-7D42-4567-92D9-73619D2E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324" y="1524000"/>
              <a:ext cx="5257800" cy="3505200"/>
            </a:xfrm>
            <a:prstGeom prst="rect">
              <a:avLst/>
            </a:prstGeom>
          </p:spPr>
        </p:pic>
        <p:pic>
          <p:nvPicPr>
            <p:cNvPr id="7" name="그림 6" descr="실외, 도로, 건물, 거리이(가) 표시된 사진&#10;&#10;자동 생성된 설명">
              <a:extLst>
                <a:ext uri="{FF2B5EF4-FFF2-40B4-BE49-F238E27FC236}">
                  <a16:creationId xmlns:a16="http://schemas.microsoft.com/office/drawing/2014/main" id="{B0A56B0D-83C6-4F79-9DB0-77D94A3E2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524000"/>
              <a:ext cx="5257800" cy="3505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D0B47A-8246-447B-B5DC-A4CF0BE79CB4}"/>
              </a:ext>
            </a:extLst>
          </p:cNvPr>
          <p:cNvSpPr txBox="1"/>
          <p:nvPr/>
        </p:nvSpPr>
        <p:spPr>
          <a:xfrm>
            <a:off x="2689411" y="681318"/>
            <a:ext cx="6759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eorgia" panose="02040502050405020303" pitchFamily="18" charset="0"/>
              </a:rPr>
              <a:t>YOLO: </a:t>
            </a:r>
            <a:r>
              <a:rPr lang="en-US" altLang="ko-KR" sz="2400" dirty="0">
                <a:latin typeface="Georgia" panose="02040502050405020303" pitchFamily="18" charset="0"/>
              </a:rPr>
              <a:t>Real-time Object detection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537B4-D45F-4929-A1D0-E27D54A7D169}"/>
              </a:ext>
            </a:extLst>
          </p:cNvPr>
          <p:cNvSpPr txBox="1"/>
          <p:nvPr/>
        </p:nvSpPr>
        <p:spPr>
          <a:xfrm>
            <a:off x="2716305" y="5513293"/>
            <a:ext cx="675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Georgia" panose="02040502050405020303" pitchFamily="18" charset="0"/>
              </a:rPr>
              <a:t>2014460 </a:t>
            </a:r>
            <a:r>
              <a:rPr lang="en-US" altLang="ko-KR" dirty="0">
                <a:latin typeface="Georgia" panose="02040502050405020303" pitchFamily="18" charset="0"/>
              </a:rPr>
              <a:t>KIM JEONG HYUN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83405F-74B4-48D1-9621-CF41624E9EE0}"/>
              </a:ext>
            </a:extLst>
          </p:cNvPr>
          <p:cNvGrpSpPr/>
          <p:nvPr/>
        </p:nvGrpSpPr>
        <p:grpSpPr>
          <a:xfrm>
            <a:off x="1093694" y="1362636"/>
            <a:ext cx="9906000" cy="4132729"/>
            <a:chOff x="1093694" y="1344706"/>
            <a:chExt cx="9906000" cy="4132729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53EBA0-F4B8-46CE-BDFC-5FED434E6B77}"/>
                </a:ext>
              </a:extLst>
            </p:cNvPr>
            <p:cNvCxnSpPr/>
            <p:nvPr/>
          </p:nvCxnSpPr>
          <p:spPr>
            <a:xfrm>
              <a:off x="1192306" y="1344706"/>
              <a:ext cx="9807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B5E11BA-B45A-4F46-A4C8-25B4350DD939}"/>
                </a:ext>
              </a:extLst>
            </p:cNvPr>
            <p:cNvCxnSpPr/>
            <p:nvPr/>
          </p:nvCxnSpPr>
          <p:spPr>
            <a:xfrm>
              <a:off x="1093694" y="5477435"/>
              <a:ext cx="9807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76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282447-64B1-4A87-BB3A-C7F74AC9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6" y="932233"/>
            <a:ext cx="4983196" cy="35236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CB1E88-2C2A-4193-A871-AADFE132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504" y="498101"/>
            <a:ext cx="7858125" cy="28575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60DA3CD-2F61-4C3D-A214-453C80D7513D}"/>
              </a:ext>
            </a:extLst>
          </p:cNvPr>
          <p:cNvCxnSpPr>
            <a:cxnSpLocks/>
          </p:cNvCxnSpPr>
          <p:nvPr/>
        </p:nvCxnSpPr>
        <p:spPr>
          <a:xfrm>
            <a:off x="3954504" y="783851"/>
            <a:ext cx="6802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84B281-C815-498B-8EBE-DD1A348FF7A8}"/>
              </a:ext>
            </a:extLst>
          </p:cNvPr>
          <p:cNvCxnSpPr>
            <a:cxnSpLocks/>
          </p:cNvCxnSpPr>
          <p:nvPr/>
        </p:nvCxnSpPr>
        <p:spPr>
          <a:xfrm>
            <a:off x="4781643" y="778808"/>
            <a:ext cx="6802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2D3AA7-4A42-4D63-B9C7-A7FCE87EA05E}"/>
              </a:ext>
            </a:extLst>
          </p:cNvPr>
          <p:cNvCxnSpPr>
            <a:cxnSpLocks/>
          </p:cNvCxnSpPr>
          <p:nvPr/>
        </p:nvCxnSpPr>
        <p:spPr>
          <a:xfrm>
            <a:off x="6092836" y="778808"/>
            <a:ext cx="13120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5C959-D66F-429D-AD5C-74AE79547CEB}"/>
              </a:ext>
            </a:extLst>
          </p:cNvPr>
          <p:cNvCxnSpPr>
            <a:cxnSpLocks/>
          </p:cNvCxnSpPr>
          <p:nvPr/>
        </p:nvCxnSpPr>
        <p:spPr>
          <a:xfrm>
            <a:off x="7520570" y="778808"/>
            <a:ext cx="13120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AEB54F9-EF12-4122-9B68-8A635EC28FC4}"/>
              </a:ext>
            </a:extLst>
          </p:cNvPr>
          <p:cNvCxnSpPr>
            <a:cxnSpLocks/>
          </p:cNvCxnSpPr>
          <p:nvPr/>
        </p:nvCxnSpPr>
        <p:spPr>
          <a:xfrm>
            <a:off x="8948304" y="778808"/>
            <a:ext cx="19796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EC09ACD-3288-4EEF-B0C9-7384028C1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86" y="932233"/>
            <a:ext cx="5290026" cy="272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00587D-0E13-4CEE-B354-2C249B51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86" y="3738282"/>
            <a:ext cx="5276431" cy="24294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8BD2F6-F16D-4948-BB97-7D7B8120F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09" y="4887542"/>
            <a:ext cx="4705350" cy="1038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CFD165-C80F-44AF-87A5-BD5D74EB1145}"/>
              </a:ext>
            </a:extLst>
          </p:cNvPr>
          <p:cNvSpPr txBox="1"/>
          <p:nvPr/>
        </p:nvSpPr>
        <p:spPr>
          <a:xfrm>
            <a:off x="233083" y="188991"/>
            <a:ext cx="778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eorgia" panose="02040502050405020303" pitchFamily="18" charset="0"/>
              </a:rPr>
              <a:t>Results 1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실외, 도로, 건물, 거리이(가) 표시된 사진&#10;&#10;자동 생성된 설명">
            <a:extLst>
              <a:ext uri="{FF2B5EF4-FFF2-40B4-BE49-F238E27FC236}">
                <a16:creationId xmlns:a16="http://schemas.microsoft.com/office/drawing/2014/main" id="{E2769A0E-BBF2-4A29-9969-B940220AD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942975"/>
            <a:ext cx="4193556" cy="2795704"/>
          </a:xfrm>
          <a:prstGeom prst="rect">
            <a:avLst/>
          </a:prstGeom>
        </p:spPr>
      </p:pic>
      <p:pic>
        <p:nvPicPr>
          <p:cNvPr id="33" name="그림 32" descr="실외, 도로, 건물, 텍스트이(가) 표시된 사진&#10;&#10;자동 생성된 설명">
            <a:extLst>
              <a:ext uri="{FF2B5EF4-FFF2-40B4-BE49-F238E27FC236}">
                <a16:creationId xmlns:a16="http://schemas.microsoft.com/office/drawing/2014/main" id="{490BFEBC-C7D0-4773-B942-949D7D1F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02" y="2771476"/>
            <a:ext cx="5430536" cy="36203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B2CDBD-F467-4DC6-943E-94C4BB9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942975"/>
            <a:ext cx="4924425" cy="4343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B20F6B-B845-48D3-B364-2DAE095A4D68}"/>
              </a:ext>
            </a:extLst>
          </p:cNvPr>
          <p:cNvSpPr txBox="1"/>
          <p:nvPr/>
        </p:nvSpPr>
        <p:spPr>
          <a:xfrm>
            <a:off x="233083" y="188991"/>
            <a:ext cx="778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eorgia" panose="02040502050405020303" pitchFamily="18" charset="0"/>
              </a:rPr>
              <a:t>Results 2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4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1B20F6B-B845-48D3-B364-2DAE095A4D68}"/>
              </a:ext>
            </a:extLst>
          </p:cNvPr>
          <p:cNvSpPr txBox="1"/>
          <p:nvPr/>
        </p:nvSpPr>
        <p:spPr>
          <a:xfrm>
            <a:off x="233083" y="188991"/>
            <a:ext cx="778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eorgia" panose="02040502050405020303" pitchFamily="18" charset="0"/>
              </a:rPr>
              <a:t>Results 3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372386-8068-447B-B61E-6C42DC2B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942975"/>
            <a:ext cx="6509973" cy="48617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3BF22E-EBE5-47A0-84C0-DB27E999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51" y="188991"/>
            <a:ext cx="41719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413D97-2C97-4E36-BDF7-DE5D2224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60" y="754157"/>
            <a:ext cx="4944291" cy="29263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4261A3-EF60-4434-B1FA-2359826F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160" y="785083"/>
            <a:ext cx="4944291" cy="2895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6E88B2-D643-47FC-B956-2C382F65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60" y="3770180"/>
            <a:ext cx="4944291" cy="277391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41867D-3E25-4439-9BF5-E961DA2DFDF0}"/>
              </a:ext>
            </a:extLst>
          </p:cNvPr>
          <p:cNvCxnSpPr/>
          <p:nvPr/>
        </p:nvCxnSpPr>
        <p:spPr>
          <a:xfrm>
            <a:off x="469489" y="645133"/>
            <a:ext cx="11089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91922D3-E8A8-496F-AF47-0853B77F7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159" y="3793238"/>
            <a:ext cx="4151817" cy="2750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1483BD-C88C-42F0-A7EB-31FCD447BD05}"/>
              </a:ext>
            </a:extLst>
          </p:cNvPr>
          <p:cNvSpPr txBox="1"/>
          <p:nvPr/>
        </p:nvSpPr>
        <p:spPr>
          <a:xfrm>
            <a:off x="385482" y="121913"/>
            <a:ext cx="467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eorgia" panose="02040502050405020303" pitchFamily="18" charset="0"/>
              </a:rPr>
              <a:t>학습</a:t>
            </a:r>
            <a:r>
              <a:rPr lang="en-US" altLang="ko-KR" sz="2800" dirty="0">
                <a:latin typeface="Georgia" panose="02040502050405020303" pitchFamily="18" charset="0"/>
              </a:rPr>
              <a:t>: YOLO_MARK</a:t>
            </a:r>
          </a:p>
        </p:txBody>
      </p:sp>
    </p:spTree>
    <p:extLst>
      <p:ext uri="{BB962C8B-B14F-4D97-AF65-F5344CB8AC3E}">
        <p14:creationId xmlns:p14="http://schemas.microsoft.com/office/powerpoint/2010/main" val="91738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5C4C5B-0233-4D1A-9183-8DED48E06D8D}"/>
              </a:ext>
            </a:extLst>
          </p:cNvPr>
          <p:cNvSpPr txBox="1"/>
          <p:nvPr/>
        </p:nvSpPr>
        <p:spPr>
          <a:xfrm>
            <a:off x="385482" y="121913"/>
            <a:ext cx="3944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eorgia" panose="02040502050405020303" pitchFamily="18" charset="0"/>
              </a:rPr>
              <a:t>Editing yolo-</a:t>
            </a:r>
            <a:r>
              <a:rPr lang="en-US" altLang="ko-KR" sz="2800" dirty="0" err="1">
                <a:latin typeface="Georgia" panose="02040502050405020303" pitchFamily="18" charset="0"/>
              </a:rPr>
              <a:t>obj.cfg</a:t>
            </a:r>
            <a:r>
              <a:rPr lang="en-US" altLang="ko-KR" sz="2800" dirty="0">
                <a:latin typeface="Georgia" panose="02040502050405020303" pitchFamily="18" charset="0"/>
              </a:rPr>
              <a:t> file </a:t>
            </a:r>
            <a:endParaRPr lang="ko-KR" altLang="en-US" sz="2800" dirty="0"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57A976-7737-447B-AF4E-01B517B79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214"/>
          <a:stretch/>
        </p:blipFill>
        <p:spPr>
          <a:xfrm>
            <a:off x="5669911" y="1111341"/>
            <a:ext cx="2227730" cy="3600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5ADD3D-864E-487C-A186-78AD4DAF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02" y="3999569"/>
            <a:ext cx="1085850" cy="266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FF68B0-6CEA-4AC3-96DC-24DF4B915B0C}"/>
              </a:ext>
            </a:extLst>
          </p:cNvPr>
          <p:cNvCxnSpPr>
            <a:cxnSpLocks/>
          </p:cNvCxnSpPr>
          <p:nvPr/>
        </p:nvCxnSpPr>
        <p:spPr>
          <a:xfrm>
            <a:off x="6731471" y="3423442"/>
            <a:ext cx="396731" cy="4282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455B28-E0BA-4E3B-ADD5-146173FB698A}"/>
              </a:ext>
            </a:extLst>
          </p:cNvPr>
          <p:cNvCxnSpPr>
            <a:cxnSpLocks/>
          </p:cNvCxnSpPr>
          <p:nvPr/>
        </p:nvCxnSpPr>
        <p:spPr>
          <a:xfrm flipV="1">
            <a:off x="6832658" y="1753719"/>
            <a:ext cx="894654" cy="3724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F62E9A1-D8ED-42AD-A798-C66B722B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295" y="1495571"/>
            <a:ext cx="1238250" cy="2571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591E5E-7E52-45B0-A5EC-85BCEF9588EB}"/>
              </a:ext>
            </a:extLst>
          </p:cNvPr>
          <p:cNvSpPr txBox="1"/>
          <p:nvPr/>
        </p:nvSpPr>
        <p:spPr>
          <a:xfrm>
            <a:off x="7963632" y="1755328"/>
            <a:ext cx="3758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Filters 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= </a:t>
            </a:r>
            <a:r>
              <a:rPr lang="en-US" altLang="ko-KR" dirty="0" err="1">
                <a:latin typeface="Georgia" panose="02040502050405020303" pitchFamily="18" charset="0"/>
              </a:rPr>
              <a:t>Gx</a:t>
            </a:r>
            <a:r>
              <a:rPr lang="en-US" altLang="ko-KR" dirty="0">
                <a:latin typeface="Georgia" panose="02040502050405020303" pitchFamily="18" charset="0"/>
              </a:rPr>
              <a:t> * </a:t>
            </a:r>
            <a:r>
              <a:rPr lang="en-US" altLang="ko-KR" dirty="0" err="1">
                <a:latin typeface="Georgia" panose="02040502050405020303" pitchFamily="18" charset="0"/>
              </a:rPr>
              <a:t>Gy</a:t>
            </a:r>
            <a:r>
              <a:rPr lang="en-US" altLang="ko-KR" dirty="0">
                <a:latin typeface="Georgia" panose="02040502050405020303" pitchFamily="18" charset="0"/>
              </a:rPr>
              <a:t> * (B * (5 + C))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-</a:t>
            </a:r>
          </a:p>
          <a:p>
            <a:r>
              <a:rPr lang="en-US" altLang="ko-KR" sz="1600" dirty="0">
                <a:latin typeface="Georgia" panose="02040502050405020303" pitchFamily="18" charset="0"/>
              </a:rPr>
              <a:t>(B = Cell </a:t>
            </a:r>
            <a:r>
              <a:rPr lang="ko-KR" altLang="en-US" sz="1600" dirty="0">
                <a:latin typeface="Georgia" panose="02040502050405020303" pitchFamily="18" charset="0"/>
              </a:rPr>
              <a:t>당 </a:t>
            </a:r>
            <a:r>
              <a:rPr lang="en-US" altLang="ko-KR" sz="1600" dirty="0">
                <a:latin typeface="Georgia" panose="02040502050405020303" pitchFamily="18" charset="0"/>
              </a:rPr>
              <a:t>Bounding Box </a:t>
            </a:r>
            <a:r>
              <a:rPr lang="ko-KR" altLang="en-US" sz="1600" dirty="0">
                <a:latin typeface="Georgia" panose="02040502050405020303" pitchFamily="18" charset="0"/>
              </a:rPr>
              <a:t>개수 </a:t>
            </a:r>
            <a:r>
              <a:rPr lang="en-US" altLang="ko-KR" sz="1600" dirty="0">
                <a:latin typeface="Georgia" panose="02040502050405020303" pitchFamily="18" charset="0"/>
              </a:rPr>
              <a:t>= num)</a:t>
            </a:r>
          </a:p>
          <a:p>
            <a:r>
              <a:rPr lang="en-US" altLang="ko-KR" sz="1600" dirty="0">
                <a:latin typeface="Georgia" panose="02040502050405020303" pitchFamily="18" charset="0"/>
              </a:rPr>
              <a:t>(C = classes </a:t>
            </a:r>
            <a:r>
              <a:rPr lang="ko-KR" altLang="en-US" sz="1600" dirty="0">
                <a:latin typeface="Georgia" panose="02040502050405020303" pitchFamily="18" charset="0"/>
              </a:rPr>
              <a:t>종류 수</a:t>
            </a:r>
            <a:r>
              <a:rPr lang="en-US" altLang="ko-KR" sz="1600" dirty="0">
                <a:latin typeface="Georgia" panose="02040502050405020303" pitchFamily="18" charset="0"/>
              </a:rPr>
              <a:t>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-</a:t>
            </a:r>
          </a:p>
          <a:p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Georgia" panose="02040502050405020303" pitchFamily="18" charset="0"/>
              </a:rPr>
              <a:t> 5 * ( 5 + 1 ) = </a:t>
            </a:r>
            <a:r>
              <a:rPr lang="en-US" altLang="ko-KR" b="1" dirty="0">
                <a:latin typeface="Georgia" panose="02040502050405020303" pitchFamily="18" charset="0"/>
              </a:rPr>
              <a:t>30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0FAFCF-17A4-4A61-8D84-760E9777830F}"/>
              </a:ext>
            </a:extLst>
          </p:cNvPr>
          <p:cNvSpPr/>
          <p:nvPr/>
        </p:nvSpPr>
        <p:spPr>
          <a:xfrm>
            <a:off x="5669911" y="3718390"/>
            <a:ext cx="685604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CA9691-E084-4E7D-BF18-24C1D948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12" y="5267282"/>
            <a:ext cx="8334375" cy="35242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B28D7C-3A99-41BC-89ED-A6A88AC212A4}"/>
              </a:ext>
            </a:extLst>
          </p:cNvPr>
          <p:cNvCxnSpPr/>
          <p:nvPr/>
        </p:nvCxnSpPr>
        <p:spPr>
          <a:xfrm>
            <a:off x="469489" y="645133"/>
            <a:ext cx="11089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61D5D4-FC94-4B51-A727-4FA35B6FC737}"/>
              </a:ext>
            </a:extLst>
          </p:cNvPr>
          <p:cNvGrpSpPr/>
          <p:nvPr/>
        </p:nvGrpSpPr>
        <p:grpSpPr>
          <a:xfrm>
            <a:off x="696947" y="994058"/>
            <a:ext cx="4752902" cy="3924300"/>
            <a:chOff x="469489" y="994240"/>
            <a:chExt cx="4752902" cy="3924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ECE68E-0D0A-4B5F-B15A-33B48D86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489" y="994240"/>
              <a:ext cx="2341468" cy="3924300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999ED61-9180-4241-9C56-0704C2EBF71C}"/>
                </a:ext>
              </a:extLst>
            </p:cNvPr>
            <p:cNvCxnSpPr>
              <a:cxnSpLocks/>
            </p:cNvCxnSpPr>
            <p:nvPr/>
          </p:nvCxnSpPr>
          <p:spPr>
            <a:xfrm>
              <a:off x="2543780" y="4007500"/>
              <a:ext cx="297189" cy="3689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E5BC3BD-28C9-4367-87E3-0058E2B8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0191" y="994240"/>
              <a:ext cx="2362200" cy="39243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DDE754-7829-4E53-966D-F9BA0BA95936}"/>
                </a:ext>
              </a:extLst>
            </p:cNvPr>
            <p:cNvSpPr/>
            <p:nvPr/>
          </p:nvSpPr>
          <p:spPr>
            <a:xfrm>
              <a:off x="487193" y="3920197"/>
              <a:ext cx="1990595" cy="2752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D95F613-5A55-48CC-90CA-CEBC50AAD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8661" y="3985090"/>
              <a:ext cx="2047875" cy="25717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6E1F54-D931-4590-A953-86BEA8BDE24D}"/>
              </a:ext>
            </a:extLst>
          </p:cNvPr>
          <p:cNvSpPr/>
          <p:nvPr/>
        </p:nvSpPr>
        <p:spPr>
          <a:xfrm>
            <a:off x="3925947" y="5254331"/>
            <a:ext cx="601229" cy="35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16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5D98BE3-507A-4375-B438-0D74943CC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8" y="1727152"/>
            <a:ext cx="4445375" cy="4445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4AD8A-4CE7-47A8-85CF-E4D932E3C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8"/>
          <a:stretch/>
        </p:blipFill>
        <p:spPr>
          <a:xfrm>
            <a:off x="1139143" y="1727152"/>
            <a:ext cx="4893498" cy="2277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0B1221-2CCF-4D03-8603-38C505242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24" y="4131935"/>
            <a:ext cx="4891079" cy="208093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36A1D6-3D1D-440A-AB18-42ED8C422E14}"/>
              </a:ext>
            </a:extLst>
          </p:cNvPr>
          <p:cNvCxnSpPr/>
          <p:nvPr/>
        </p:nvCxnSpPr>
        <p:spPr>
          <a:xfrm>
            <a:off x="469489" y="645133"/>
            <a:ext cx="11089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958D3-25A4-4502-BCF0-E304F903013B}"/>
              </a:ext>
            </a:extLst>
          </p:cNvPr>
          <p:cNvSpPr txBox="1"/>
          <p:nvPr/>
        </p:nvSpPr>
        <p:spPr>
          <a:xfrm>
            <a:off x="385482" y="121913"/>
            <a:ext cx="3944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eorgia" panose="02040502050405020303" pitchFamily="18" charset="0"/>
              </a:rPr>
              <a:t>Training</a:t>
            </a:r>
            <a:endParaRPr lang="ko-KR" altLang="en-US" sz="28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54DA2-89E5-4EFF-80C3-D7CCD88A885A}"/>
              </a:ext>
            </a:extLst>
          </p:cNvPr>
          <p:cNvSpPr txBox="1"/>
          <p:nvPr/>
        </p:nvSpPr>
        <p:spPr>
          <a:xfrm>
            <a:off x="627529" y="914019"/>
            <a:ext cx="676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Dataset = 64, Batch = 8, Epoch = 1200 (5 hours)</a:t>
            </a:r>
            <a:endParaRPr lang="ko-KR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4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3B344C-6A66-446D-AC82-ADB0B29B6E60}"/>
              </a:ext>
            </a:extLst>
          </p:cNvPr>
          <p:cNvCxnSpPr/>
          <p:nvPr/>
        </p:nvCxnSpPr>
        <p:spPr>
          <a:xfrm>
            <a:off x="469489" y="645133"/>
            <a:ext cx="11089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067075-FE73-4E6F-A554-47A247411B37}"/>
              </a:ext>
            </a:extLst>
          </p:cNvPr>
          <p:cNvSpPr txBox="1"/>
          <p:nvPr/>
        </p:nvSpPr>
        <p:spPr>
          <a:xfrm>
            <a:off x="385482" y="121913"/>
            <a:ext cx="445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eorgia" panose="02040502050405020303" pitchFamily="18" charset="0"/>
              </a:rPr>
              <a:t>Problems/Improvements</a:t>
            </a:r>
            <a:endParaRPr lang="ko-KR" altLang="en-US" sz="2800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AE0E24-89B0-409E-9945-F805639F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1489646"/>
            <a:ext cx="5972175" cy="116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E9100-9B46-4406-8DBB-97D977A38D3B}"/>
              </a:ext>
            </a:extLst>
          </p:cNvPr>
          <p:cNvSpPr txBox="1"/>
          <p:nvPr/>
        </p:nvSpPr>
        <p:spPr>
          <a:xfrm>
            <a:off x="1748118" y="1089536"/>
            <a:ext cx="869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1)</a:t>
            </a:r>
            <a:endParaRPr lang="ko-KR" altLang="en-US" sz="2400" dirty="0">
              <a:latin typeface="Georgia" panose="02040502050405020303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0EBDE0-7B8F-474E-814A-01EB0EE65B22}"/>
              </a:ext>
            </a:extLst>
          </p:cNvPr>
          <p:cNvGrpSpPr/>
          <p:nvPr/>
        </p:nvGrpSpPr>
        <p:grpSpPr>
          <a:xfrm>
            <a:off x="7135906" y="1817506"/>
            <a:ext cx="510988" cy="788421"/>
            <a:chOff x="4231341" y="1936849"/>
            <a:chExt cx="510988" cy="7884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F561AD-04FF-4EBA-A3C4-92F08ED8CF67}"/>
                </a:ext>
              </a:extLst>
            </p:cNvPr>
            <p:cNvSpPr/>
            <p:nvPr/>
          </p:nvSpPr>
          <p:spPr>
            <a:xfrm>
              <a:off x="4231341" y="1936849"/>
              <a:ext cx="295836" cy="7884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109015-DABA-4A70-B6B9-1E4B9A4C1AF0}"/>
                </a:ext>
              </a:extLst>
            </p:cNvPr>
            <p:cNvSpPr/>
            <p:nvPr/>
          </p:nvSpPr>
          <p:spPr>
            <a:xfrm>
              <a:off x="4527177" y="1936849"/>
              <a:ext cx="215152" cy="7884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BD9558-4F77-40B4-BAD4-5715A53D8906}"/>
              </a:ext>
            </a:extLst>
          </p:cNvPr>
          <p:cNvSpPr txBox="1"/>
          <p:nvPr/>
        </p:nvSpPr>
        <p:spPr>
          <a:xfrm>
            <a:off x="1748118" y="2861635"/>
            <a:ext cx="869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x, y </a:t>
            </a:r>
            <a:r>
              <a:rPr lang="ko-KR" altLang="en-US" dirty="0">
                <a:latin typeface="Georgia" panose="02040502050405020303" pitchFamily="18" charset="0"/>
              </a:rPr>
              <a:t>좌표에 대해서는 </a:t>
            </a:r>
            <a:r>
              <a:rPr lang="en-US" altLang="ko-KR" dirty="0">
                <a:latin typeface="Georgia" panose="02040502050405020303" pitchFamily="18" charset="0"/>
              </a:rPr>
              <a:t>sigmoid </a:t>
            </a:r>
            <a:r>
              <a:rPr lang="ko-KR" altLang="en-US" dirty="0">
                <a:latin typeface="Georgia" panose="02040502050405020303" pitchFamily="18" charset="0"/>
              </a:rPr>
              <a:t>함수 필요</a:t>
            </a:r>
            <a:r>
              <a:rPr lang="en-US" altLang="ko-KR" dirty="0">
                <a:latin typeface="Georgia" panose="02040502050405020303" pitchFamily="18" charset="0"/>
              </a:rPr>
              <a:t>(</a:t>
            </a:r>
            <a:r>
              <a:rPr lang="ko-KR" altLang="en-US" dirty="0">
                <a:latin typeface="Georgia" panose="02040502050405020303" pitchFamily="18" charset="0"/>
              </a:rPr>
              <a:t>전체 이미지 크기를 벗어나지 않기 위해</a:t>
            </a:r>
            <a:r>
              <a:rPr lang="en-US" altLang="ko-KR" dirty="0">
                <a:latin typeface="Georgia" panose="02040502050405020303" pitchFamily="18" charset="0"/>
              </a:rPr>
              <a:t>)</a:t>
            </a:r>
          </a:p>
          <a:p>
            <a:pPr algn="ctr"/>
            <a:r>
              <a:rPr lang="ko-KR" altLang="en-US" dirty="0">
                <a:latin typeface="Georgia" panose="02040502050405020303" pitchFamily="18" charset="0"/>
              </a:rPr>
              <a:t>하지만 </a:t>
            </a:r>
            <a:r>
              <a:rPr lang="en-US" altLang="ko-KR" dirty="0">
                <a:latin typeface="Georgia" panose="02040502050405020303" pitchFamily="18" charset="0"/>
              </a:rPr>
              <a:t>Object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confidence</a:t>
            </a:r>
            <a:r>
              <a:rPr lang="ko-KR" altLang="en-US" dirty="0">
                <a:latin typeface="Georgia" panose="02040502050405020303" pitchFamily="18" charset="0"/>
              </a:rPr>
              <a:t>에는 </a:t>
            </a:r>
            <a:r>
              <a:rPr lang="en-US" altLang="ko-KR" dirty="0" err="1">
                <a:latin typeface="Georgia" panose="02040502050405020303" pitchFamily="18" charset="0"/>
              </a:rPr>
              <a:t>ReLU</a:t>
            </a:r>
            <a:r>
              <a:rPr lang="en-US" altLang="ko-KR" dirty="0">
                <a:latin typeface="Georgia" panose="02040502050405020303" pitchFamily="18" charset="0"/>
              </a:rPr>
              <a:t> </a:t>
            </a:r>
            <a:r>
              <a:rPr lang="ko-KR" altLang="en-US" dirty="0">
                <a:latin typeface="Georgia" panose="02040502050405020303" pitchFamily="18" charset="0"/>
              </a:rPr>
              <a:t>함수를 사용하는 것이 더 효과적이지 않을까</a:t>
            </a:r>
            <a:r>
              <a:rPr lang="en-US" altLang="ko-KR" dirty="0">
                <a:latin typeface="Georgia" panose="02040502050405020303" pitchFamily="18" charset="0"/>
              </a:rPr>
              <a:t>…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0CFB2-7879-401E-805B-C1754B8A3B44}"/>
              </a:ext>
            </a:extLst>
          </p:cNvPr>
          <p:cNvSpPr txBox="1"/>
          <p:nvPr/>
        </p:nvSpPr>
        <p:spPr>
          <a:xfrm>
            <a:off x="1748117" y="4023685"/>
            <a:ext cx="869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2)</a:t>
            </a:r>
            <a:endParaRPr lang="ko-KR" altLang="en-US" sz="2400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065750-F33C-414C-983E-BCACE10D24A6}"/>
              </a:ext>
            </a:extLst>
          </p:cNvPr>
          <p:cNvSpPr txBox="1"/>
          <p:nvPr/>
        </p:nvSpPr>
        <p:spPr>
          <a:xfrm>
            <a:off x="1748117" y="4606586"/>
            <a:ext cx="869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eorgia" panose="02040502050405020303" pitchFamily="18" charset="0"/>
              </a:rPr>
              <a:t>학습을 위한 </a:t>
            </a:r>
            <a:r>
              <a:rPr lang="en-US" altLang="ko-KR" dirty="0">
                <a:latin typeface="Georgia" panose="02040502050405020303" pitchFamily="18" charset="0"/>
              </a:rPr>
              <a:t>Epoch </a:t>
            </a:r>
            <a:r>
              <a:rPr lang="ko-KR" altLang="en-US" dirty="0">
                <a:latin typeface="Georgia" panose="02040502050405020303" pitchFamily="18" charset="0"/>
              </a:rPr>
              <a:t>크기가 너무 크다</a:t>
            </a:r>
            <a:endParaRPr lang="en-US" altLang="ko-KR" dirty="0">
              <a:latin typeface="Georgia" panose="02040502050405020303" pitchFamily="18" charset="0"/>
            </a:endParaRPr>
          </a:p>
          <a:p>
            <a:pPr algn="ctr"/>
            <a:r>
              <a:rPr lang="ko-KR" altLang="en-US" dirty="0">
                <a:latin typeface="Georgia" panose="02040502050405020303" pitchFamily="18" charset="0"/>
              </a:rPr>
              <a:t>혹은 </a:t>
            </a:r>
            <a:r>
              <a:rPr lang="en-US" altLang="ko-KR" dirty="0">
                <a:latin typeface="Georgia" panose="02040502050405020303" pitchFamily="18" charset="0"/>
              </a:rPr>
              <a:t>Epoch </a:t>
            </a:r>
            <a:r>
              <a:rPr lang="ko-KR" altLang="en-US" dirty="0">
                <a:latin typeface="Georgia" panose="02040502050405020303" pitchFamily="18" charset="0"/>
              </a:rPr>
              <a:t>크기에 따른 학습 소요시간</a:t>
            </a:r>
            <a:r>
              <a:rPr lang="en-US" altLang="ko-KR" dirty="0">
                <a:latin typeface="Georgia" panose="02040502050405020303" pitchFamily="18" charset="0"/>
              </a:rPr>
              <a:t>/</a:t>
            </a:r>
            <a:r>
              <a:rPr lang="ko-KR" altLang="en-US" dirty="0">
                <a:latin typeface="Georgia" panose="02040502050405020303" pitchFamily="18" charset="0"/>
              </a:rPr>
              <a:t>정확도를 예측할 수 있으면 좋을 것</a:t>
            </a:r>
            <a:r>
              <a:rPr lang="en-US" altLang="ko-KR" dirty="0">
                <a:latin typeface="Georgia" panose="02040502050405020303" pitchFamily="18" charset="0"/>
              </a:rPr>
              <a:t> 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8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0E551D-8847-409B-8168-32B3D82D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" y="0"/>
            <a:ext cx="1217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8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4F959F-6D9E-484D-BD25-A963C365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0"/>
            <a:ext cx="12192000" cy="68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E4FE7A-3B39-4A8A-BD58-E86B6B7A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" y="0"/>
            <a:ext cx="12055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6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78310D-3E75-4AC8-864A-7D803991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06"/>
            <a:ext cx="12192000" cy="64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9181B4-4B0A-42F8-A524-F1E2E98A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D0B47A-8246-447B-B5DC-A4CF0BE79CB4}"/>
              </a:ext>
            </a:extLst>
          </p:cNvPr>
          <p:cNvSpPr txBox="1"/>
          <p:nvPr/>
        </p:nvSpPr>
        <p:spPr>
          <a:xfrm>
            <a:off x="2178424" y="681318"/>
            <a:ext cx="778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eorgia" panose="02040502050405020303" pitchFamily="18" charset="0"/>
              </a:rPr>
              <a:t>YOLO: </a:t>
            </a:r>
            <a:r>
              <a:rPr lang="en-US" altLang="ko-KR" sz="2400" dirty="0">
                <a:latin typeface="Georgia" panose="02040502050405020303" pitchFamily="18" charset="0"/>
              </a:rPr>
              <a:t>Real-time Object detection … / Google </a:t>
            </a:r>
            <a:r>
              <a:rPr lang="en-US" altLang="ko-KR" sz="2400" dirty="0" err="1">
                <a:latin typeface="Georgia" panose="02040502050405020303" pitchFamily="18" charset="0"/>
              </a:rPr>
              <a:t>Colab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C0764-97F5-4652-8AD2-BC53359B61BE}"/>
              </a:ext>
            </a:extLst>
          </p:cNvPr>
          <p:cNvSpPr txBox="1"/>
          <p:nvPr/>
        </p:nvSpPr>
        <p:spPr>
          <a:xfrm>
            <a:off x="1730187" y="1957008"/>
            <a:ext cx="20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Configuration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3B1F83-6D0C-4B2C-8AF2-6CDD4632B950}"/>
              </a:ext>
            </a:extLst>
          </p:cNvPr>
          <p:cNvSpPr txBox="1"/>
          <p:nvPr/>
        </p:nvSpPr>
        <p:spPr>
          <a:xfrm>
            <a:off x="8381999" y="1957008"/>
            <a:ext cx="14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Weights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C6CEB1-7E6D-40E5-80DC-3C8C85ED49D5}"/>
              </a:ext>
            </a:extLst>
          </p:cNvPr>
          <p:cNvSpPr txBox="1"/>
          <p:nvPr/>
        </p:nvSpPr>
        <p:spPr>
          <a:xfrm>
            <a:off x="5056093" y="1957008"/>
            <a:ext cx="20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Data(classes)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D2556CE-CE01-4837-8818-18A17C032177}"/>
              </a:ext>
            </a:extLst>
          </p:cNvPr>
          <p:cNvCxnSpPr/>
          <p:nvPr/>
        </p:nvCxnSpPr>
        <p:spPr>
          <a:xfrm>
            <a:off x="1192306" y="1362636"/>
            <a:ext cx="9807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F91701B-F013-4DFC-9890-B3BBD8A41673}"/>
              </a:ext>
            </a:extLst>
          </p:cNvPr>
          <p:cNvCxnSpPr/>
          <p:nvPr/>
        </p:nvCxnSpPr>
        <p:spPr>
          <a:xfrm>
            <a:off x="1093694" y="5495365"/>
            <a:ext cx="9807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146D2CD2-B4C0-486F-9616-D0C14646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81"/>
          <a:stretch/>
        </p:blipFill>
        <p:spPr>
          <a:xfrm>
            <a:off x="1776131" y="2498811"/>
            <a:ext cx="1880347" cy="277177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1151ED-6F45-4548-BDC0-CA4ADF19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63" y="2477340"/>
            <a:ext cx="1390650" cy="28670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AED578-78E0-4B4E-AFA5-BEAE87A9841C}"/>
              </a:ext>
            </a:extLst>
          </p:cNvPr>
          <p:cNvSpPr txBox="1"/>
          <p:nvPr/>
        </p:nvSpPr>
        <p:spPr>
          <a:xfrm>
            <a:off x="8139951" y="3233587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eorgia" panose="02040502050405020303" pitchFamily="18" charset="0"/>
              </a:rPr>
              <a:t>다양한 가중치 파일 제공</a:t>
            </a:r>
          </a:p>
        </p:txBody>
      </p:sp>
    </p:spTree>
    <p:extLst>
      <p:ext uri="{BB962C8B-B14F-4D97-AF65-F5344CB8AC3E}">
        <p14:creationId xmlns:p14="http://schemas.microsoft.com/office/powerpoint/2010/main" val="20584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D0B47A-8246-447B-B5DC-A4CF0BE79CB4}"/>
              </a:ext>
            </a:extLst>
          </p:cNvPr>
          <p:cNvSpPr txBox="1"/>
          <p:nvPr/>
        </p:nvSpPr>
        <p:spPr>
          <a:xfrm>
            <a:off x="2178424" y="681318"/>
            <a:ext cx="778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eorgia" panose="02040502050405020303" pitchFamily="18" charset="0"/>
              </a:rPr>
              <a:t>YOLO: </a:t>
            </a:r>
            <a:r>
              <a:rPr lang="en-US" altLang="ko-KR" sz="2400" dirty="0">
                <a:latin typeface="Georgia" panose="02040502050405020303" pitchFamily="18" charset="0"/>
              </a:rPr>
              <a:t>Real-time Object detection … / Google </a:t>
            </a:r>
            <a:r>
              <a:rPr lang="en-US" altLang="ko-KR" sz="2400" dirty="0" err="1">
                <a:latin typeface="Georgia" panose="02040502050405020303" pitchFamily="18" charset="0"/>
              </a:rPr>
              <a:t>Colab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48FD79-CCC9-4570-A44C-93A5DF3D730C}"/>
              </a:ext>
            </a:extLst>
          </p:cNvPr>
          <p:cNvGrpSpPr/>
          <p:nvPr/>
        </p:nvGrpSpPr>
        <p:grpSpPr>
          <a:xfrm>
            <a:off x="1093694" y="1362636"/>
            <a:ext cx="9906000" cy="4132729"/>
            <a:chOff x="1093694" y="1344706"/>
            <a:chExt cx="9906000" cy="413272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CA5CA90-63C2-4841-8633-BE69E7D28F59}"/>
                </a:ext>
              </a:extLst>
            </p:cNvPr>
            <p:cNvCxnSpPr/>
            <p:nvPr/>
          </p:nvCxnSpPr>
          <p:spPr>
            <a:xfrm>
              <a:off x="1192306" y="1344706"/>
              <a:ext cx="9807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C70395-D0AB-4BD2-8A73-CFF7243D95BB}"/>
                </a:ext>
              </a:extLst>
            </p:cNvPr>
            <p:cNvCxnSpPr/>
            <p:nvPr/>
          </p:nvCxnSpPr>
          <p:spPr>
            <a:xfrm>
              <a:off x="1093694" y="5477435"/>
              <a:ext cx="9807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D74178-2749-4329-9602-81C04F850DF9}"/>
              </a:ext>
            </a:extLst>
          </p:cNvPr>
          <p:cNvSpPr txBox="1"/>
          <p:nvPr/>
        </p:nvSpPr>
        <p:spPr>
          <a:xfrm>
            <a:off x="2514604" y="1936377"/>
            <a:ext cx="273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Darknet.py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 : architecture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D5716-75CA-42B7-8E78-0E2636E04C98}"/>
              </a:ext>
            </a:extLst>
          </p:cNvPr>
          <p:cNvSpPr txBox="1"/>
          <p:nvPr/>
        </p:nvSpPr>
        <p:spPr>
          <a:xfrm>
            <a:off x="5248840" y="1936377"/>
            <a:ext cx="209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Util.py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 : helper functions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005C3-FC2E-42A5-AC01-4FFD8B6399D8}"/>
              </a:ext>
            </a:extLst>
          </p:cNvPr>
          <p:cNvSpPr txBox="1"/>
          <p:nvPr/>
        </p:nvSpPr>
        <p:spPr>
          <a:xfrm>
            <a:off x="7983074" y="1936377"/>
            <a:ext cx="169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Detector.py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 : executor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12960B-0D96-4980-85E8-78F44BF0A95B}"/>
              </a:ext>
            </a:extLst>
          </p:cNvPr>
          <p:cNvCxnSpPr>
            <a:cxnSpLocks/>
          </p:cNvCxnSpPr>
          <p:nvPr/>
        </p:nvCxnSpPr>
        <p:spPr>
          <a:xfrm>
            <a:off x="2855264" y="2652626"/>
            <a:ext cx="0" cy="2268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EF60E23-B2E4-439F-8E55-C20AFA17BA1A}"/>
              </a:ext>
            </a:extLst>
          </p:cNvPr>
          <p:cNvCxnSpPr>
            <a:cxnSpLocks/>
          </p:cNvCxnSpPr>
          <p:nvPr/>
        </p:nvCxnSpPr>
        <p:spPr>
          <a:xfrm>
            <a:off x="5571570" y="2652626"/>
            <a:ext cx="0" cy="2260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1884475-5498-46B6-BE5E-C01B26CCFDBC}"/>
              </a:ext>
            </a:extLst>
          </p:cNvPr>
          <p:cNvCxnSpPr>
            <a:cxnSpLocks/>
          </p:cNvCxnSpPr>
          <p:nvPr/>
        </p:nvCxnSpPr>
        <p:spPr>
          <a:xfrm>
            <a:off x="8287876" y="2652626"/>
            <a:ext cx="0" cy="2251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F56590-EC13-4746-BE73-4A9AF66347AA}"/>
              </a:ext>
            </a:extLst>
          </p:cNvPr>
          <p:cNvSpPr txBox="1"/>
          <p:nvPr/>
        </p:nvSpPr>
        <p:spPr>
          <a:xfrm>
            <a:off x="2976290" y="2683076"/>
            <a:ext cx="181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Parse_cfg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66756-F6A6-4F60-88A0-B5C55E47D9C5}"/>
              </a:ext>
            </a:extLst>
          </p:cNvPr>
          <p:cNvSpPr txBox="1"/>
          <p:nvPr/>
        </p:nvSpPr>
        <p:spPr>
          <a:xfrm>
            <a:off x="2976290" y="3140716"/>
            <a:ext cx="200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Create_modules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2A226-86C0-4641-B5C7-A49862F77C01}"/>
              </a:ext>
            </a:extLst>
          </p:cNvPr>
          <p:cNvSpPr txBox="1"/>
          <p:nvPr/>
        </p:nvSpPr>
        <p:spPr>
          <a:xfrm>
            <a:off x="2976290" y="3598356"/>
            <a:ext cx="200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Forward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8E236E-8BB8-40D1-A4E3-DD094E349AC2}"/>
              </a:ext>
            </a:extLst>
          </p:cNvPr>
          <p:cNvSpPr txBox="1"/>
          <p:nvPr/>
        </p:nvSpPr>
        <p:spPr>
          <a:xfrm>
            <a:off x="2976290" y="4055996"/>
            <a:ext cx="200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Load_weights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58CB2E-0FBF-4098-BE37-47D1274B0957}"/>
              </a:ext>
            </a:extLst>
          </p:cNvPr>
          <p:cNvSpPr txBox="1"/>
          <p:nvPr/>
        </p:nvSpPr>
        <p:spPr>
          <a:xfrm>
            <a:off x="5692595" y="2683076"/>
            <a:ext cx="21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Predict_transform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86201-5CF6-4EE9-AD6D-049088DDABFD}"/>
              </a:ext>
            </a:extLst>
          </p:cNvPr>
          <p:cNvSpPr txBox="1"/>
          <p:nvPr/>
        </p:nvSpPr>
        <p:spPr>
          <a:xfrm>
            <a:off x="5692595" y="3140716"/>
            <a:ext cx="21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Bbox_iou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F86B1-26EC-4499-A04F-F2BAA21ECB91}"/>
              </a:ext>
            </a:extLst>
          </p:cNvPr>
          <p:cNvSpPr txBox="1"/>
          <p:nvPr/>
        </p:nvSpPr>
        <p:spPr>
          <a:xfrm>
            <a:off x="5692595" y="3598356"/>
            <a:ext cx="21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Write_results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03C0C1-BF25-44F7-AB4A-808C5BE98873}"/>
              </a:ext>
            </a:extLst>
          </p:cNvPr>
          <p:cNvSpPr txBox="1"/>
          <p:nvPr/>
        </p:nvSpPr>
        <p:spPr>
          <a:xfrm>
            <a:off x="5692595" y="4055996"/>
            <a:ext cx="21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eorgia" panose="02040502050405020303" pitchFamily="18" charset="0"/>
              </a:rPr>
              <a:t>Letterbox_image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B393D-D45B-4F65-B0BD-05A1F3B74D3E}"/>
              </a:ext>
            </a:extLst>
          </p:cNvPr>
          <p:cNvSpPr txBox="1"/>
          <p:nvPr/>
        </p:nvSpPr>
        <p:spPr>
          <a:xfrm>
            <a:off x="8449247" y="3325382"/>
            <a:ext cx="216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eorgia" panose="02040502050405020303" pitchFamily="18" charset="0"/>
              </a:rPr>
              <a:t>실행 코드</a:t>
            </a:r>
          </a:p>
        </p:txBody>
      </p:sp>
    </p:spTree>
    <p:extLst>
      <p:ext uri="{BB962C8B-B14F-4D97-AF65-F5344CB8AC3E}">
        <p14:creationId xmlns:p14="http://schemas.microsoft.com/office/powerpoint/2010/main" val="395519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D0B47A-8246-447B-B5DC-A4CF0BE79CB4}"/>
              </a:ext>
            </a:extLst>
          </p:cNvPr>
          <p:cNvSpPr txBox="1"/>
          <p:nvPr/>
        </p:nvSpPr>
        <p:spPr>
          <a:xfrm>
            <a:off x="2178424" y="681318"/>
            <a:ext cx="778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eorgia" panose="02040502050405020303" pitchFamily="18" charset="0"/>
              </a:rPr>
              <a:t>YOLO: </a:t>
            </a:r>
            <a:r>
              <a:rPr lang="en-US" altLang="ko-KR" sz="2400" dirty="0">
                <a:latin typeface="Georgia" panose="02040502050405020303" pitchFamily="18" charset="0"/>
              </a:rPr>
              <a:t>Real-time Object detection … / Google </a:t>
            </a:r>
            <a:r>
              <a:rPr lang="en-US" altLang="ko-KR" sz="2400" dirty="0" err="1">
                <a:latin typeface="Georgia" panose="02040502050405020303" pitchFamily="18" charset="0"/>
              </a:rPr>
              <a:t>Colab</a:t>
            </a:r>
            <a:endParaRPr lang="ko-KR" altLang="en-US" sz="3200" dirty="0">
              <a:latin typeface="Georgia" panose="02040502050405020303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48FD79-CCC9-4570-A44C-93A5DF3D730C}"/>
              </a:ext>
            </a:extLst>
          </p:cNvPr>
          <p:cNvGrpSpPr/>
          <p:nvPr/>
        </p:nvGrpSpPr>
        <p:grpSpPr>
          <a:xfrm>
            <a:off x="1093694" y="1362636"/>
            <a:ext cx="9906000" cy="4132729"/>
            <a:chOff x="1093694" y="1344706"/>
            <a:chExt cx="9906000" cy="413272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CA5CA90-63C2-4841-8633-BE69E7D28F59}"/>
                </a:ext>
              </a:extLst>
            </p:cNvPr>
            <p:cNvCxnSpPr/>
            <p:nvPr/>
          </p:nvCxnSpPr>
          <p:spPr>
            <a:xfrm>
              <a:off x="1192306" y="1344706"/>
              <a:ext cx="9807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C70395-D0AB-4BD2-8A73-CFF7243D95BB}"/>
                </a:ext>
              </a:extLst>
            </p:cNvPr>
            <p:cNvCxnSpPr/>
            <p:nvPr/>
          </p:nvCxnSpPr>
          <p:spPr>
            <a:xfrm>
              <a:off x="1093694" y="5477435"/>
              <a:ext cx="9807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82EE24-7918-418B-9A0C-DE67B2B92834}"/>
              </a:ext>
            </a:extLst>
          </p:cNvPr>
          <p:cNvSpPr txBox="1"/>
          <p:nvPr/>
        </p:nvSpPr>
        <p:spPr>
          <a:xfrm>
            <a:off x="2469781" y="2621305"/>
            <a:ext cx="2734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Georgia" panose="02040502050405020303" pitchFamily="18" charset="0"/>
              </a:rPr>
              <a:t>Colab</a:t>
            </a:r>
            <a:r>
              <a:rPr lang="en-US" altLang="ko-KR" b="1" dirty="0">
                <a:latin typeface="Georgia" panose="02040502050405020303" pitchFamily="18" charset="0"/>
              </a:rPr>
              <a:t> </a:t>
            </a:r>
            <a:r>
              <a:rPr lang="ko-KR" altLang="en-US" dirty="0">
                <a:latin typeface="Georgia" panose="02040502050405020303" pitchFamily="18" charset="0"/>
              </a:rPr>
              <a:t>에서는 구현 실패</a:t>
            </a: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Georgia" panose="02040502050405020303" pitchFamily="18" charset="0"/>
                <a:sym typeface="Wingdings" panose="05000000000000000000" pitchFamily="2" charset="2"/>
              </a:rPr>
              <a:t>파일 간 연동 어려움</a:t>
            </a:r>
            <a:endParaRPr lang="en-US" altLang="ko-KR" dirty="0">
              <a:latin typeface="Georgia" panose="02040502050405020303" pitchFamily="18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2)</a:t>
            </a:r>
            <a:r>
              <a:rPr lang="en-US" altLang="ko-KR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Georgia" panose="02040502050405020303" pitchFamily="18" charset="0"/>
                <a:sym typeface="Wingdings" panose="05000000000000000000" pitchFamily="2" charset="2"/>
              </a:rPr>
              <a:t>Jupitor</a:t>
            </a:r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 ???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259C7C-60AA-438C-80E0-14497B03563F}"/>
              </a:ext>
            </a:extLst>
          </p:cNvPr>
          <p:cNvSpPr txBox="1"/>
          <p:nvPr/>
        </p:nvSpPr>
        <p:spPr>
          <a:xfrm>
            <a:off x="6571129" y="2621304"/>
            <a:ext cx="3787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  <a:sym typeface="Wingdings" panose="05000000000000000000" pitchFamily="2" charset="2"/>
              </a:rPr>
              <a:t>Visual Studio (window)</a:t>
            </a:r>
            <a:r>
              <a:rPr lang="ko-KR" altLang="en-US" dirty="0">
                <a:latin typeface="Georgia" panose="02040502050405020303" pitchFamily="18" charset="0"/>
                <a:sym typeface="Wingdings" panose="05000000000000000000" pitchFamily="2" charset="2"/>
              </a:rPr>
              <a:t>로 구현</a:t>
            </a:r>
            <a:endParaRPr lang="en-US" altLang="ko-KR" b="1" dirty="0">
              <a:latin typeface="Georgia" panose="02040502050405020303" pitchFamily="18" charset="0"/>
              <a:sym typeface="Wingdings" panose="05000000000000000000" pitchFamily="2" charset="2"/>
            </a:endParaRPr>
          </a:p>
          <a:p>
            <a:endParaRPr lang="en-US" altLang="ko-KR" dirty="0">
              <a:latin typeface="Georgia" panose="02040502050405020303" pitchFamily="18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Georgia" panose="02040502050405020303" pitchFamily="18" charset="0"/>
                <a:sym typeface="Wingdings" panose="05000000000000000000" pitchFamily="2" charset="2"/>
              </a:rPr>
              <a:t>매우 복잡</a:t>
            </a:r>
            <a:endParaRPr lang="en-US" altLang="ko-KR" dirty="0">
              <a:latin typeface="Georgia" panose="02040502050405020303" pitchFamily="18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2)</a:t>
            </a:r>
            <a:r>
              <a:rPr lang="en-US" altLang="ko-KR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Georgia" panose="02040502050405020303" pitchFamily="18" charset="0"/>
                <a:sym typeface="Wingdings" panose="05000000000000000000" pitchFamily="2" charset="2"/>
              </a:rPr>
              <a:t>CUDA / OpenCV </a:t>
            </a:r>
            <a:r>
              <a:rPr lang="ko-KR" altLang="en-US" dirty="0">
                <a:latin typeface="Georgia" panose="02040502050405020303" pitchFamily="18" charset="0"/>
                <a:sym typeface="Wingdings" panose="05000000000000000000" pitchFamily="2" charset="2"/>
              </a:rPr>
              <a:t>연동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0DCE602-204E-4DD5-86F1-758D31441526}"/>
              </a:ext>
            </a:extLst>
          </p:cNvPr>
          <p:cNvSpPr/>
          <p:nvPr/>
        </p:nvSpPr>
        <p:spPr>
          <a:xfrm>
            <a:off x="5551396" y="3058780"/>
            <a:ext cx="672353" cy="430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10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250</Words>
  <Application>Microsoft Office PowerPoint</Application>
  <PresentationFormat>와이드스크린</PresentationFormat>
  <Paragraphs>53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9</cp:revision>
  <dcterms:created xsi:type="dcterms:W3CDTF">2019-11-26T16:35:43Z</dcterms:created>
  <dcterms:modified xsi:type="dcterms:W3CDTF">2019-12-11T03:28:26Z</dcterms:modified>
</cp:coreProperties>
</file>